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hape 95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952500" y="-38100"/>
            <a:ext cx="11099800" cy="21590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xfrm>
            <a:off x="952500" y="2351236"/>
            <a:ext cx="11099800" cy="62865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ot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2692" y="7875008"/>
            <a:ext cx="13390184" cy="1912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portland@womenwhocode.com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portland@womenwhocode.com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png"/><Relationship Id="rId30" Type="http://schemas.openxmlformats.org/officeDocument/2006/relationships/image" Target="../media/image5.jpeg"/><Relationship Id="rId31" Type="http://schemas.openxmlformats.org/officeDocument/2006/relationships/image" Target="../media/image37.png"/><Relationship Id="rId32" Type="http://schemas.openxmlformats.org/officeDocument/2006/relationships/image" Target="../media/image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3921505" y="5821820"/>
            <a:ext cx="516178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C1B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@wwcodeportland</a:t>
            </a:r>
          </a:p>
        </p:txBody>
      </p:sp>
      <p:pic>
        <p:nvPicPr>
          <p:cNvPr id="139" name="ww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7687" y="3123347"/>
            <a:ext cx="5089426" cy="2743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Study Nights</a:t>
            </a:r>
          </a:p>
        </p:txBody>
      </p:sp>
      <p:sp>
        <p:nvSpPr>
          <p:cNvPr id="216" name="Shape 216"/>
          <p:cNvSpPr/>
          <p:nvPr>
            <p:ph type="body" idx="1"/>
          </p:nvPr>
        </p:nvSpPr>
        <p:spPr>
          <a:xfrm>
            <a:off x="952500" y="1940378"/>
            <a:ext cx="11099800" cy="62865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6B7AA"/>
                </a:solidFill>
              </a:defRPr>
            </a:pPr>
            <a:r>
              <a:rPr b="1"/>
              <a:t>SUBJECTS: </a:t>
            </a:r>
            <a:endParaRPr b="1"/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Javascript (twice a month)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Design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DevOps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Big Data</a:t>
            </a:r>
          </a:p>
          <a:p>
            <a:pPr>
              <a:defRPr>
                <a:solidFill>
                  <a:srgbClr val="56B7AA"/>
                </a:solidFill>
              </a:defRPr>
            </a:pPr>
            <a:r>
              <a:rPr b="1"/>
              <a:t>LOCATIONS:</a:t>
            </a:r>
            <a:r>
              <a:rPr>
                <a:solidFill>
                  <a:srgbClr val="000000"/>
                </a:solidFill>
              </a:rPr>
              <a:t> downtown, westside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Workshops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xfrm>
            <a:off x="952500" y="22606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56B7AA"/>
                </a:solidFill>
              </a:rPr>
              <a:t>PAST: </a:t>
            </a:r>
            <a:endParaRPr b="1">
              <a:solidFill>
                <a:srgbClr val="56B7AA"/>
              </a:solidFill>
            </a:endParaRPr>
          </a:p>
          <a:p>
            <a:pPr>
              <a:spcBef>
                <a:spcPts val="0"/>
              </a:spcBef>
            </a:pPr>
            <a:r>
              <a:t>Prototyping in Bootstrap and Foundation</a:t>
            </a:r>
          </a:p>
          <a:p>
            <a:pPr>
              <a:spcBef>
                <a:spcPts val="0"/>
              </a:spcBef>
            </a:pPr>
            <a:r>
              <a:t>iOS vs. Android Development</a:t>
            </a:r>
          </a:p>
          <a:p>
            <a:pPr>
              <a:spcBef>
                <a:spcPts val="0"/>
              </a:spcBef>
            </a:pPr>
            <a:r>
              <a:t>React Native</a:t>
            </a:r>
          </a:p>
          <a:p>
            <a:pPr>
              <a:spcBef>
                <a:spcPts val="0"/>
              </a:spcBef>
            </a:pPr>
            <a:r>
              <a:t>Git, GitHub, and Contributing to Open Source</a:t>
            </a:r>
          </a:p>
          <a:p>
            <a:pPr/>
            <a:r>
              <a:rPr b="1">
                <a:solidFill>
                  <a:srgbClr val="56B7AA"/>
                </a:solidFill>
              </a:rPr>
              <a:t>FUTURE:</a:t>
            </a:r>
            <a:endParaRPr b="1">
              <a:solidFill>
                <a:srgbClr val="56B7AA"/>
              </a:solidFill>
            </a:endParaRPr>
          </a:p>
          <a:p>
            <a:pPr>
              <a:spcBef>
                <a:spcPts val="0"/>
              </a:spcBef>
            </a:pPr>
            <a:r>
              <a:t>Intro to IoT (Internet of Things)</a:t>
            </a:r>
          </a:p>
          <a:p>
            <a:pPr>
              <a:spcBef>
                <a:spcPts val="0"/>
              </a:spcBef>
            </a:pPr>
            <a:r>
              <a:t>Intro to Command Line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Hackathon 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xfrm>
            <a:off x="952500" y="22606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6B7AA"/>
                </a:solidFill>
              </a:defRPr>
            </a:pPr>
            <a:r>
              <a:t>24-hr Hackathon:</a:t>
            </a:r>
          </a:p>
          <a:p>
            <a:pPr/>
            <a:r>
              <a:t>Nov. 11-13th</a:t>
            </a:r>
          </a:p>
          <a:p>
            <a:pPr>
              <a:defRPr b="1">
                <a:solidFill>
                  <a:srgbClr val="56B7AA"/>
                </a:solidFill>
              </a:defRPr>
            </a:pPr>
            <a:r>
              <a:t>Workshop:</a:t>
            </a:r>
          </a:p>
          <a:p>
            <a:pPr/>
            <a:r>
              <a:t>Oct. 20th</a:t>
            </a:r>
          </a:p>
        </p:txBody>
      </p:sp>
      <p:pic>
        <p:nvPicPr>
          <p:cNvPr id="223" name="bac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7372" y="3295189"/>
            <a:ext cx="6338170" cy="4217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Networking Night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xfrm>
            <a:off x="952500" y="21971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56B7AA"/>
                </a:solidFill>
              </a:rPr>
              <a:t>What?</a:t>
            </a:r>
            <a:r>
              <a:t> A meetup hosted by a different tech company in Portland every month. </a:t>
            </a:r>
          </a:p>
          <a:p>
            <a:pPr/>
            <a:r>
              <a:t>The goal is to introduce our members to new companies, careers in tech, and to </a:t>
            </a:r>
            <a:r>
              <a:rPr b="1">
                <a:solidFill>
                  <a:srgbClr val="56B7AA"/>
                </a:solidFill>
              </a:rPr>
              <a:t>showcase women in engineering, design, product management, etc </a:t>
            </a:r>
            <a:r>
              <a:t>working at those companies.</a:t>
            </a:r>
          </a:p>
          <a:p>
            <a:pPr/>
            <a:r>
              <a:rPr b="1">
                <a:solidFill>
                  <a:srgbClr val="56B7AA"/>
                </a:solidFill>
              </a:rPr>
              <a:t>Why?</a:t>
            </a:r>
            <a:r>
              <a:rPr b="1"/>
              <a:t> </a:t>
            </a:r>
            <a:r>
              <a:t>We want to build a community.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networking-nights-2015-schedu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314" y="359529"/>
            <a:ext cx="12044172" cy="9034542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networking-nights-2016-schedu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755" y="297600"/>
            <a:ext cx="12209290" cy="915840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Upcoming Events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xfrm>
            <a:off x="952500" y="2544202"/>
            <a:ext cx="11099800" cy="5939398"/>
          </a:xfrm>
          <a:prstGeom prst="rect">
            <a:avLst/>
          </a:prstGeom>
        </p:spPr>
        <p:txBody>
          <a:bodyPr/>
          <a:lstStyle/>
          <a:p>
            <a:pPr/>
            <a:r>
              <a:t>Networking Night @ R/West: “Women in Leadership”</a:t>
            </a:r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Aug. 16th - 6 PM</a:t>
            </a:r>
          </a:p>
          <a:p>
            <a:pPr>
              <a:spcBef>
                <a:spcPts val="2400"/>
              </a:spcBef>
            </a:pPr>
            <a:r>
              <a:t>Networking Night @ Treehouse</a:t>
            </a:r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Sept. 7th - 6 PM</a:t>
            </a:r>
          </a:p>
          <a:p>
            <a:pPr>
              <a:spcBef>
                <a:spcPts val="2400"/>
              </a:spcBef>
            </a:pPr>
            <a:r>
              <a:t>Big Data and Machine Learning Night</a:t>
            </a:r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Sept. 13 - 5:30 PM</a:t>
            </a:r>
          </a:p>
          <a:p>
            <a:pPr>
              <a:spcBef>
                <a:spcPts val="2400"/>
              </a:spcBef>
            </a:pPr>
            <a:r>
              <a:t>Networking Night @ New Relic</a:t>
            </a:r>
            <a:r>
              <a:rPr>
                <a:solidFill>
                  <a:srgbClr val="747474"/>
                </a:solidFill>
              </a:rPr>
              <a:t> (Resolution Fest 2016)</a:t>
            </a:r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Oct. 3rd - 5:30 PM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B4C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 idx="4294967295"/>
          </p:nvPr>
        </p:nvSpPr>
        <p:spPr>
          <a:xfrm>
            <a:off x="952500" y="2983042"/>
            <a:ext cx="11099800" cy="37875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atOff val="18648"/>
                    <a:lumOff val="597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sz="4800">
                <a:solidFill>
                  <a:srgbClr val="56B7AA"/>
                </a:solidFill>
              </a:defRPr>
            </a:pPr>
            <a:r>
              <a:rPr sz="8000">
                <a:solidFill>
                  <a:schemeClr val="accent3">
                    <a:satOff val="18648"/>
                    <a:lumOff val="5971"/>
                  </a:schemeClr>
                </a:solidFill>
              </a:rPr>
              <a:t>How to 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Want to get more involved?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xfrm>
            <a:off x="952500" y="22606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56B7AA"/>
                </a:solidFill>
              </a:rPr>
              <a:t>AS A MEMBER:</a:t>
            </a:r>
            <a:r>
              <a:t> volunteer at an event, co-lead a study night, teach a workshop, take on a leadership role</a:t>
            </a:r>
          </a:p>
          <a:p>
            <a:pPr/>
            <a:r>
              <a:rPr b="1">
                <a:solidFill>
                  <a:srgbClr val="56B7AA"/>
                </a:solidFill>
              </a:rPr>
              <a:t>AS A DEVELOPER:</a:t>
            </a:r>
            <a:r>
              <a:t> lead or co-lead a study night, teach or co-teach a workshop</a:t>
            </a:r>
          </a:p>
          <a:p>
            <a:pPr/>
            <a:r>
              <a:rPr b="1">
                <a:solidFill>
                  <a:srgbClr val="56B7AA"/>
                </a:solidFill>
              </a:rPr>
              <a:t>AS A COMPANY: </a:t>
            </a:r>
            <a:r>
              <a:t>host us for a study night, a workshop, or a Networking Night, sponsor our IoT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 idx="4294967295"/>
          </p:nvPr>
        </p:nvSpPr>
        <p:spPr>
          <a:xfrm>
            <a:off x="561189" y="444500"/>
            <a:ext cx="11882422" cy="2159000"/>
          </a:xfrm>
          <a:prstGeom prst="rect">
            <a:avLst/>
          </a:prstGeom>
        </p:spPr>
        <p:txBody>
          <a:bodyPr/>
          <a:lstStyle>
            <a:lvl1pPr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Join us!</a:t>
            </a:r>
          </a:p>
        </p:txBody>
      </p:sp>
      <p:pic>
        <p:nvPicPr>
          <p:cNvPr id="241" name="elephan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424" y="2525916"/>
            <a:ext cx="10125952" cy="5600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Women Who Code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xfrm>
            <a:off x="952500" y="23177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Women Who Code (WWCode) is a global 501(c)(3) non-profit dedicated to </a:t>
            </a:r>
            <a:r>
              <a:rPr b="1">
                <a:solidFill>
                  <a:srgbClr val="00B6AA"/>
                </a:solidFill>
              </a:rPr>
              <a:t>INSPIRING</a:t>
            </a:r>
            <a:r>
              <a:t> women to </a:t>
            </a:r>
            <a:r>
              <a:rPr b="1">
                <a:solidFill>
                  <a:srgbClr val="56B7AA"/>
                </a:solidFill>
              </a:rPr>
              <a:t>EXCEL</a:t>
            </a:r>
            <a:r>
              <a:t> in technology careers. </a:t>
            </a:r>
          </a:p>
          <a:p>
            <a:pPr>
              <a:spcBef>
                <a:spcPts val="0"/>
              </a:spcBef>
            </a:pPr>
          </a:p>
          <a:p>
            <a:pPr>
              <a:spcBef>
                <a:spcPts val="0"/>
              </a:spcBef>
            </a:pPr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Organization Overview</a:t>
            </a:r>
          </a:p>
          <a:p>
            <a:pPr>
              <a:spcBef>
                <a:spcPts val="0"/>
              </a:spcBef>
              <a:defRPr b="1">
                <a:solidFill>
                  <a:srgbClr val="56B7AA"/>
                </a:solidFill>
              </a:defRPr>
            </a:pPr>
            <a:r>
              <a:t>501(c)(3): #46-4218859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B4C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 idx="4294967295"/>
          </p:nvPr>
        </p:nvSpPr>
        <p:spPr>
          <a:xfrm>
            <a:off x="952500" y="2983042"/>
            <a:ext cx="11099800" cy="3787516"/>
          </a:xfrm>
          <a:prstGeom prst="rect">
            <a:avLst/>
          </a:prstGeom>
        </p:spPr>
        <p:txBody>
          <a:bodyPr/>
          <a:lstStyle/>
          <a:p>
            <a:pPr>
              <a:defRPr sz="4800">
                <a:solidFill>
                  <a:srgbClr val="56B7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8000">
                <a:solidFill>
                  <a:schemeClr val="accent3">
                    <a:satOff val="18648"/>
                    <a:lumOff val="5971"/>
                  </a:schemeClr>
                </a:solidFill>
              </a:rPr>
              <a:t>Questions?</a:t>
            </a:r>
            <a:endParaRPr sz="8000">
              <a:solidFill>
                <a:schemeClr val="accent3">
                  <a:satOff val="18648"/>
                  <a:lumOff val="5971"/>
                </a:schemeClr>
              </a:solidFill>
            </a:endParaRPr>
          </a:p>
          <a:p>
            <a:pPr>
              <a:defRPr sz="4000">
                <a:solidFill>
                  <a:srgbClr val="56B7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solidFill>
                <a:schemeClr val="accent3">
                  <a:satOff val="18648"/>
                  <a:lumOff val="5971"/>
                </a:schemeClr>
              </a:solidFill>
              <a:latin typeface="Grand Hotel"/>
              <a:ea typeface="Grand Hotel"/>
              <a:cs typeface="Grand Hotel"/>
              <a:sym typeface="Grand Hotel"/>
            </a:endParaRPr>
          </a:p>
          <a:p>
            <a:pPr>
              <a:defRPr sz="4800">
                <a:solidFill>
                  <a:srgbClr val="56B7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" invalidUrl="" action="" tgtFrame="" tooltip="" history="1" highlightClick="0" endSnd="0"/>
              </a:rPr>
              <a:t>portland@womenwhocode.com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hapter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8194" y="-1"/>
            <a:ext cx="20665394" cy="975357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440027" y="6784911"/>
            <a:ext cx="6088305" cy="2634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5400">
                <a:solidFill>
                  <a:schemeClr val="accent3">
                    <a:satOff val="18648"/>
                    <a:lumOff val="597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60,000+ members</a:t>
            </a:r>
          </a:p>
          <a:p>
            <a:pPr algn="l">
              <a:defRPr b="1" sz="5400">
                <a:solidFill>
                  <a:schemeClr val="accent3">
                    <a:satOff val="18648"/>
                    <a:lumOff val="597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60+ cities</a:t>
            </a:r>
          </a:p>
          <a:p>
            <a:pPr algn="l">
              <a:defRPr b="1" sz="5400">
                <a:solidFill>
                  <a:schemeClr val="accent3">
                    <a:satOff val="18648"/>
                    <a:lumOff val="597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20+ countries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 defTabSz="508254">
              <a:defRPr sz="696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Women Who Code @ NYSE</a:t>
            </a:r>
          </a:p>
        </p:txBody>
      </p:sp>
      <p:pic>
        <p:nvPicPr>
          <p:cNvPr id="148" name="wwc-ny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8444" y="2602774"/>
            <a:ext cx="8607912" cy="5733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496570">
              <a:defRPr sz="6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Women Who Code</a:t>
            </a:r>
          </a:p>
          <a:p>
            <a:pPr algn="l" defTabSz="496570">
              <a:defRPr sz="6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+ Y Combinator</a:t>
            </a:r>
          </a:p>
        </p:txBody>
      </p:sp>
      <p:pic>
        <p:nvPicPr>
          <p:cNvPr id="151" name="y-combina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4745700"/>
            <a:ext cx="10896600" cy="388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alaina-zassm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3755" y="2604707"/>
            <a:ext cx="3822319" cy="3133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B4C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 idx="4294967295"/>
          </p:nvPr>
        </p:nvSpPr>
        <p:spPr>
          <a:xfrm>
            <a:off x="952500" y="2032568"/>
            <a:ext cx="11099800" cy="37875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atOff val="18648"/>
                    <a:lumOff val="597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sz="4800">
                <a:solidFill>
                  <a:srgbClr val="56B7AA"/>
                </a:solidFill>
              </a:defRPr>
            </a:pPr>
            <a:r>
              <a:rPr sz="8000">
                <a:solidFill>
                  <a:schemeClr val="accent3">
                    <a:satOff val="18648"/>
                    <a:lumOff val="5971"/>
                  </a:schemeClr>
                </a:solidFill>
              </a:rPr>
              <a:t>Portland</a:t>
            </a:r>
          </a:p>
        </p:txBody>
      </p:sp>
      <p:pic>
        <p:nvPicPr>
          <p:cNvPr id="1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0729" y="4922165"/>
            <a:ext cx="994501" cy="99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7306" y="4922165"/>
            <a:ext cx="994500" cy="99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5150" y="4922165"/>
            <a:ext cx="994500" cy="99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4072" y="4922165"/>
            <a:ext cx="994500" cy="99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2994" y="4922165"/>
            <a:ext cx="994500" cy="99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body" idx="1"/>
          </p:nvPr>
        </p:nvSpPr>
        <p:spPr>
          <a:xfrm>
            <a:off x="952500" y="15684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Founded: June 10, 2014 </a:t>
            </a:r>
          </a:p>
          <a:p>
            <a:pPr>
              <a:spcBef>
                <a:spcPts val="1600"/>
              </a:spcBef>
            </a:pPr>
          </a:p>
          <a:p>
            <a:pPr>
              <a:spcBef>
                <a:spcPts val="0"/>
              </a:spcBef>
            </a:pPr>
            <a:r>
              <a:t>1300+ members</a:t>
            </a:r>
          </a:p>
          <a:p>
            <a:pPr/>
            <a:endParaRPr>
              <a:solidFill>
                <a:srgbClr val="A6AAA9"/>
              </a:solidFill>
            </a:endParaRPr>
          </a:p>
          <a:p>
            <a:pPr/>
            <a:endParaRPr>
              <a:solidFill>
                <a:srgbClr val="A6AAA9"/>
              </a:solidFill>
            </a:endParaRPr>
          </a:p>
          <a:p>
            <a:pPr/>
            <a:endParaRPr>
              <a:solidFill>
                <a:srgbClr val="A6AAA9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2442972" y="4238844"/>
            <a:ext cx="10464801" cy="4808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60831">
              <a:spcBef>
                <a:spcPts val="1500"/>
              </a:spcBef>
              <a:defRPr sz="3455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meetup.com/women-who-code-portland</a:t>
            </a:r>
          </a:p>
          <a:p>
            <a:pPr algn="l" defTabSz="560831">
              <a:spcBef>
                <a:spcPts val="1500"/>
              </a:spcBef>
              <a:defRPr sz="3455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 defTabSz="560831">
              <a:spcBef>
                <a:spcPts val="1500"/>
              </a:spcBef>
              <a:defRPr sz="3455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 @WWCodePortland  </a:t>
            </a:r>
          </a:p>
          <a:p>
            <a:pPr algn="l" defTabSz="560831">
              <a:spcBef>
                <a:spcPts val="1500"/>
              </a:spcBef>
              <a:defRPr sz="3455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 defTabSz="560831">
              <a:spcBef>
                <a:spcPts val="1500"/>
              </a:spcBef>
              <a:defRPr sz="3455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wwcodeportland.slack.com</a:t>
            </a:r>
          </a:p>
          <a:p>
            <a:pPr algn="l" defTabSz="560831">
              <a:spcBef>
                <a:spcPts val="1500"/>
              </a:spcBef>
              <a:defRPr sz="3072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63" name="downloa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56" y="4014118"/>
            <a:ext cx="1186352" cy="1186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twit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6311" y="5497726"/>
            <a:ext cx="1055642" cy="1055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6638" y="5563942"/>
            <a:ext cx="1238017" cy="899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711" y="6915090"/>
            <a:ext cx="1055642" cy="1055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Leadership Team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952500" y="1940378"/>
            <a:ext cx="11099800" cy="62865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6B7AA"/>
                </a:solidFill>
              </a:defRPr>
            </a:pPr>
            <a:endParaRPr b="1"/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Caterina - Director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Paige - Director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Sabina - Event Lead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Richa - Skills Development Lead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Amara - Community Lead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Sarah Joy - JavaScript Lead </a:t>
            </a:r>
            <a:r>
              <a:rPr>
                <a:solidFill>
                  <a:srgbClr val="747474"/>
                </a:solidFill>
              </a:rPr>
              <a:t>(in-training)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Shiyuan - Design Lead </a:t>
            </a:r>
            <a:r>
              <a:rPr>
                <a:solidFill>
                  <a:srgbClr val="747474"/>
                </a:solidFill>
              </a:rPr>
              <a:t>(in-training)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Tricia - DevOps Lead </a:t>
            </a:r>
            <a:r>
              <a:rPr>
                <a:solidFill>
                  <a:srgbClr val="747474"/>
                </a:solidFill>
              </a:rPr>
              <a:t>(in-training)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>
                <a:solidFill>
                  <a:srgbClr val="56B7AA"/>
                </a:solidFill>
              </a:defRPr>
            </a:pPr>
            <a:r>
              <a:rPr>
                <a:solidFill>
                  <a:srgbClr val="000000"/>
                </a:solidFill>
              </a:rPr>
              <a:t>==&gt; contact us: </a:t>
            </a:r>
            <a:r>
              <a:rPr b="1">
                <a:hlinkClick r:id="rId2" invalidUrl="" action="" tgtFrame="" tooltip="" history="1" highlightClick="0" endSnd="0"/>
              </a:rPr>
              <a:t>portland@womenwhocode.com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Portland Events</a:t>
            </a:r>
          </a:p>
        </p:txBody>
      </p:sp>
      <p:sp>
        <p:nvSpPr>
          <p:cNvPr id="172" name="Shape 172"/>
          <p:cNvSpPr/>
          <p:nvPr/>
        </p:nvSpPr>
        <p:spPr>
          <a:xfrm>
            <a:off x="8378255" y="2399123"/>
            <a:ext cx="33877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56B7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Study Nights</a:t>
            </a:r>
          </a:p>
        </p:txBody>
      </p:sp>
      <p:sp>
        <p:nvSpPr>
          <p:cNvPr id="173" name="Shape 173"/>
          <p:cNvSpPr/>
          <p:nvPr/>
        </p:nvSpPr>
        <p:spPr>
          <a:xfrm>
            <a:off x="647363" y="2399123"/>
            <a:ext cx="42380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56B7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Networking Nights</a:t>
            </a:r>
          </a:p>
        </p:txBody>
      </p:sp>
      <p:sp>
        <p:nvSpPr>
          <p:cNvPr id="174" name="Shape 174"/>
          <p:cNvSpPr/>
          <p:nvPr/>
        </p:nvSpPr>
        <p:spPr>
          <a:xfrm>
            <a:off x="4876178" y="2399123"/>
            <a:ext cx="33877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56B7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Workshops</a:t>
            </a:r>
          </a:p>
        </p:txBody>
      </p:sp>
      <p:sp>
        <p:nvSpPr>
          <p:cNvPr id="175" name="Shape 175"/>
          <p:cNvSpPr/>
          <p:nvPr/>
        </p:nvSpPr>
        <p:spPr>
          <a:xfrm>
            <a:off x="8378255" y="4713277"/>
            <a:ext cx="33877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56B7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Social Events</a:t>
            </a:r>
          </a:p>
        </p:txBody>
      </p:sp>
      <p:pic>
        <p:nvPicPr>
          <p:cNvPr id="176" name="logo-airbn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6118" y="5097159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ogo-appnexu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063" y="4344439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logo-crowdcompas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78052" y="3530484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logo-eba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7776" y="5097159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logo-elementa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16087" y="3530484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ogo-inte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6087" y="593033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logo-jama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6087" y="4344439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logo-jl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0063" y="3526557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logo-newrelic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40017" y="3530484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logo-nik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27588" y="5097159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logo-puppetlabs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64153" y="5097159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ogo-quickleft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540017" y="4344977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logo-urbanairship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678052" y="4344977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logo-newtechpdx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678052" y="593033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logo-wework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36572" y="676351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logo-instrument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69546" y="6827018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logo-metal-toad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60063" y="593033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logo-treehouse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621910" y="7676736"/>
            <a:ext cx="8890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logo-rwest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804149" y="7714836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799783" y="3511891"/>
            <a:ext cx="10668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571183" y="4732034"/>
            <a:ext cx="1524001" cy="111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258122" y="4442264"/>
            <a:ext cx="1473201" cy="147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5300065" y="5991728"/>
            <a:ext cx="2540001" cy="446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222105" y="3555884"/>
            <a:ext cx="7620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8722192" y="5450293"/>
            <a:ext cx="3044051" cy="1917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46944" indent="-246944" algn="l">
              <a:buSzPct val="75000"/>
              <a:buChar char="-"/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Women Who Strength Train</a:t>
            </a:r>
          </a:p>
          <a:p>
            <a:pPr marL="246944" indent="-246944" algn="l">
              <a:buSzPct val="75000"/>
              <a:buChar char="-"/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Airbnb House at CONNECT 2016 in Seattle, WA</a:t>
            </a:r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0198280" y="3555884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5486722" y="6697619"/>
            <a:ext cx="1016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9226619" y="7211290"/>
            <a:ext cx="2629123" cy="78490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10033493" y="7280914"/>
            <a:ext cx="2257492" cy="10070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05" name="logo-airbn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2880" y="7197343"/>
            <a:ext cx="8128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5422261" y="6580334"/>
            <a:ext cx="262912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5359722" y="3516970"/>
            <a:ext cx="1270001" cy="105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logo-mozilla.jp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3537864" y="5955738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logo-salesforce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3514617" y="680161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logo-codefellows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005876" y="7752936"/>
            <a:ext cx="736601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logo-newrelic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24156" y="7672897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logo-newrelic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02188" y="680161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logo-mozilla.jp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774055" y="6717738"/>
            <a:ext cx="812801" cy="81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B6AA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B6AA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